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6858000" cx="9144000"/>
  <p:notesSz cx="6858000" cy="9144000"/>
  <p:embeddedFontLst>
    <p:embeddedFont>
      <p:font typeface="Montserrat"/>
      <p:regular r:id="rId44"/>
      <p:bold r:id="rId45"/>
      <p:italic r:id="rId46"/>
      <p:boldItalic r:id="rId47"/>
    </p:embeddedFont>
    <p:embeddedFont>
      <p:font typeface="Gill Sans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Montserrat-regular.fntdata"/><Relationship Id="rId43" Type="http://schemas.openxmlformats.org/officeDocument/2006/relationships/slide" Target="slides/slide37.xml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GillSans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Gill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a223f9c3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7a223f9c34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a223f9c34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a223f9c3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7a223f9c34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a223f9c34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a223f9c3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7a223f9c34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a223f9c34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a223f9c3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7a223f9c34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a223f9c34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a223f9c3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7a223f9c34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a223f9c34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a223f9c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7a223f9c34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a223f9c3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7a223f9c34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a223f9c34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7a223f9c34_1_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a223f9c34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7a223f9c34_1_3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a223f9c34_1_3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a223f9c34_1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7a223f9c34_1_3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d08dae09e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d08dae09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d08dae09ee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7a223f9c34_1_3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7a223f9c34_1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7a223f9c34_1_3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Create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POST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Service creates unique uuid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201 Created + Location: http://s:p/app/order/{uuid}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"garbage collect" orders not completed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re-serialization of JSON (for validation purposes)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Deal with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Properly should implement size of return list and pagination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JSON Array of URIs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serialization of JSON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Don't actually delete, just mark deleted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410 Gone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a223f9c3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7a223f9c34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a223f9c3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a223f9c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a223f9c34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6" name="Google Shape;116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7" name="Google Shape;117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2" name="Google Shape;142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9" name="Google Shape;149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3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3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mybank.com/account/11002123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mybank.com/account/11002123/transactions" TargetMode="External"/><Relationship Id="rId4" Type="http://schemas.openxmlformats.org/officeDocument/2006/relationships/hyperlink" Target="http://mybank.com/account/11002123/transactions" TargetMode="External"/><Relationship Id="rId5" Type="http://schemas.openxmlformats.org/officeDocument/2006/relationships/hyperlink" Target="http://otherbank.com/ac/50893432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otherbank.com/ac/88819999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Understanding HTTP </a:t>
            </a:r>
            <a:br>
              <a:rPr lang="en-US"/>
            </a:br>
            <a:r>
              <a:rPr lang="en-US"/>
              <a:t>and REST</a:t>
            </a:r>
            <a:endParaRPr/>
          </a:p>
        </p:txBody>
      </p:sp>
      <p:sp>
        <p:nvSpPr>
          <p:cNvPr id="169" name="Google Shape;169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Roy Fielding</a:t>
            </a:r>
            <a:r>
              <a:rPr lang="en-US"/>
              <a:t>, a principal author of HTTP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PhD thesis </a:t>
            </a:r>
            <a:r>
              <a:rPr i="1" lang="en-US"/>
              <a:t>Architectural Styles and the Design of Network-based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Subsequent article </a:t>
            </a:r>
            <a:r>
              <a:rPr i="1" lang="en-US"/>
              <a:t>Principled Design of the Modern Web Architecture </a:t>
            </a:r>
            <a:r>
              <a:rPr lang="en-US"/>
              <a:t>(ACM TOIT 2:2, 2002)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Richardson &amp; Ruby, </a:t>
            </a:r>
            <a:r>
              <a:rPr i="1" lang="en-US"/>
              <a:t>RESTful Web Services </a:t>
            </a:r>
            <a:r>
              <a:rPr lang="en-US"/>
              <a:t>architectural patterns of the web 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859"/>
              <a:t>Core ideas of REST</a:t>
            </a:r>
            <a:endParaRPr sz="3859"/>
          </a:p>
        </p:txBody>
      </p:sp>
      <p:sp>
        <p:nvSpPr>
          <p:cNvPr id="234" name="Google Shape;234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“Treat HTTP seriously”</a:t>
            </a:r>
            <a:br>
              <a:rPr lang="en-U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 “object” has a unique URL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the correct “VERB”: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GET, POST, PUT, 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content-types properly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good HTTP return codes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hyperlinks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Richardson’s Maturity Model</a:t>
            </a:r>
            <a:endParaRPr/>
          </a:p>
        </p:txBody>
      </p:sp>
      <p:pic>
        <p:nvPicPr>
          <p:cNvPr id="240" name="Google Shape;24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738" y="1353302"/>
            <a:ext cx="7783461" cy="4602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good bad and ugly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Good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GET reports/open-bugs HTTP/1.1</a:t>
            </a:r>
            <a:endParaRPr/>
          </a:p>
          <a:p>
            <a:pPr indent="-228600" lvl="2" marL="114300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contrast to RPC-style interaction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POST /rpc HTTP/1.1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Host: www.upcdatabase.com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&lt;?xml version="1.0”&gt;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&lt;methodCall&gt;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&lt;methodName&gt;lookupUPC&lt;/methodName&gt; …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&lt;/methodCall&gt;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Ugly</a:t>
            </a:r>
            <a:endParaRPr/>
          </a:p>
          <a:p>
            <a:pPr indent="-285750" lvl="1" marL="74295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http://www.flickr.com/services/rest?method=search&amp;tags=cat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Core HTTP Verbs</a:t>
            </a:r>
            <a:endParaRPr/>
          </a:p>
        </p:txBody>
      </p:sp>
      <p:sp>
        <p:nvSpPr>
          <p:cNvPr id="253" name="Google Shape;253;p3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GET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get a representation of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no side effects or updates to the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cacheable &amp; 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PUT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update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POST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create a new resource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DELETE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remove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URLs for resources</a:t>
            </a:r>
            <a:endParaRPr/>
          </a:p>
        </p:txBody>
      </p:sp>
      <p:sp>
        <p:nvSpPr>
          <p:cNvPr id="260" name="Google Shape;260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http://mybank.com/account/11002123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→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{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balance: 1100.10,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transactions: </a:t>
            </a:r>
            <a:endParaRPr/>
          </a:p>
          <a:p>
            <a:pPr indent="45720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“/account/11002123/transactions”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Hyperlinks</a:t>
            </a:r>
            <a:endParaRPr/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http://mybank.com/</a:t>
            </a:r>
            <a:r>
              <a:rPr lang="en-US" sz="2400" u="sng">
                <a:solidFill>
                  <a:schemeClr val="hlink"/>
                </a:solidFill>
                <a:hlinkClick r:id="rId4"/>
              </a:rPr>
              <a:t>account/11002123/transactions/1</a:t>
            </a:r>
            <a:r>
              <a:rPr lang="en-US" sz="2400"/>
              <a:t>→ 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{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from: “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http://otherbank.com/ac/50893432/</a:t>
            </a:r>
            <a:r>
              <a:rPr lang="en-US" sz="2400"/>
              <a:t>”,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to: “/account/11002123”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amount: 34.12,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date: “1/1/2021”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}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PUT vs POST</a:t>
            </a:r>
            <a:endParaRPr/>
          </a:p>
        </p:txBody>
      </p:sp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creation by either PUT to new URI or POST to existing URI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PUT when client chooses URI; 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POST when server chooses</a:t>
            </a:r>
            <a:endParaRPr/>
          </a:p>
          <a:p>
            <a:pPr indent="-228600" lvl="2" marL="1143000" rtl="0" algn="l">
              <a:spcBef>
                <a:spcPts val="476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typically, create a “subordinate” resource with a POST to its parent</a:t>
            </a:r>
            <a:endParaRPr/>
          </a:p>
          <a:p>
            <a:pPr indent="-3733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successful POST returns code 201 ‘Created’ with Location header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POST example</a:t>
            </a:r>
            <a:endParaRPr/>
          </a:p>
        </p:txBody>
      </p:sp>
      <p:sp>
        <p:nvSpPr>
          <p:cNvPr id="280" name="Google Shape;280;p4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100"/>
              <a:t>POST /account/11002123/transactions</a:t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{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to: “</a:t>
            </a:r>
            <a:r>
              <a:rPr lang="en-US" sz="2900" u="sng">
                <a:solidFill>
                  <a:schemeClr val="hlink"/>
                </a:solidFill>
                <a:hlinkClick r:id="rId3"/>
              </a:rPr>
              <a:t>https://otherbank.com/ac/88819999</a:t>
            </a:r>
            <a:r>
              <a:rPr lang="en-US" sz="2900"/>
              <a:t>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amount: “23.11”,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date: “1/1/2021”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}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returns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201 Created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Location: /account/11002123/transactions/2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</a:t>
            </a:r>
            <a:endParaRPr sz="2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Resource Representations and States</a:t>
            </a:r>
            <a:endParaRPr/>
          </a:p>
        </p:txBody>
      </p:sp>
      <p:sp>
        <p:nvSpPr>
          <p:cNvPr id="286" name="Google Shape;286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Interact with services using representations of resources.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representation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JSON representation 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 object referenced by one URI can have different formats available.</a:t>
            </a:r>
            <a:endParaRPr/>
          </a:p>
          <a:p>
            <a:pPr indent="-313690" lvl="1" marL="74295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14285"/>
              <a:buChar char="–"/>
            </a:pPr>
            <a:r>
              <a:rPr lang="en-US"/>
              <a:t>A mobile application may need JSON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Java application may need XML.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Utilize the Content-Type header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the Accept: header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Communicate in a stateless manner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Stateless applications are far more scaleable</a:t>
            </a:r>
            <a:endParaRPr/>
          </a:p>
          <a:p>
            <a:pPr indent="-14795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8542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World Wide Web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navigating document collections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multimedia documents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cross-references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markup language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(HTML)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transfer protocol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(HTTP)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Tim Berners-Lee at CERN, 1989–1992</a:t>
            </a:r>
            <a:endParaRPr/>
          </a:p>
        </p:txBody>
      </p:sp>
      <p:pic>
        <p:nvPicPr>
          <p:cNvPr id="178" name="Google Shape;178;p2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6876" l="0" r="0" t="6877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Hypertext as the Engine of Application State</a:t>
            </a:r>
            <a:endParaRPr/>
          </a:p>
        </p:txBody>
      </p:sp>
      <p:sp>
        <p:nvSpPr>
          <p:cNvPr id="292" name="Google Shape;292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215900" lvl="0" marL="3429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Resources are identified by URIs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Clients communicate with resources via requests using a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standard set of methods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Requests and responses contain resource representations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formats identified by media types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Responses contain URIs that link to further resources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Beginning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description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later!</a:t>
            </a:r>
            <a:endParaRPr/>
          </a:p>
        </p:txBody>
      </p:sp>
      <p:pic>
        <p:nvPicPr>
          <p:cNvPr id="298" name="Google Shape;29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301" y="1277938"/>
            <a:ext cx="6639764" cy="52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Return codes</a:t>
            </a:r>
            <a:endParaRPr/>
          </a:p>
        </p:txBody>
      </p:sp>
      <p:sp>
        <p:nvSpPr>
          <p:cNvPr id="304" name="Google Shape;304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Good RESTful design means proper use of return codes…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Why?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return codes</a:t>
            </a:r>
            <a:endParaRPr/>
          </a:p>
        </p:txBody>
      </p:sp>
      <p:pic>
        <p:nvPicPr>
          <p:cNvPr id="310" name="Google Shape;31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955" y="1282700"/>
            <a:ext cx="8169692" cy="48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7"/>
          <p:cNvSpPr/>
          <p:nvPr/>
        </p:nvSpPr>
        <p:spPr>
          <a:xfrm>
            <a:off x="4420200" y="6596390"/>
            <a:ext cx="457200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http://www.cheat-sheets.org/saved-copy/http-response-codes-1.pdf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Client Error Codes</a:t>
            </a:r>
            <a:endParaRPr/>
          </a:p>
        </p:txBody>
      </p:sp>
      <p:pic>
        <p:nvPicPr>
          <p:cNvPr id="317" name="Google Shape;31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189" y="1417638"/>
            <a:ext cx="8197172" cy="481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Server Error Codes</a:t>
            </a:r>
            <a:endParaRPr/>
          </a:p>
        </p:txBody>
      </p:sp>
      <p:pic>
        <p:nvPicPr>
          <p:cNvPr id="323" name="Google Shape;32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531" y="1911349"/>
            <a:ext cx="8338874" cy="1728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/>
          <p:nvPr>
            <p:ph type="title"/>
          </p:nvPr>
        </p:nvSpPr>
        <p:spPr>
          <a:xfrm>
            <a:off x="457200" y="24082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Implementing REST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Just do it?!</a:t>
            </a:r>
            <a:endParaRPr/>
          </a:p>
        </p:txBody>
      </p:sp>
      <p:pic>
        <p:nvPicPr>
          <p:cNvPr id="335" name="Google Shape;33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45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good answer if you already know</a:t>
            </a:r>
            <a:endParaRPr/>
          </a:p>
        </p:txBody>
      </p:sp>
      <p:sp>
        <p:nvSpPr>
          <p:cNvPr id="341" name="Google Shape;341;p5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use a framework?</a:t>
            </a:r>
            <a:endParaRPr/>
          </a:p>
        </p:txBody>
      </p:sp>
      <p:sp>
        <p:nvSpPr>
          <p:cNvPr id="347" name="Google Shape;347;p5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Routing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Separate logic for different verbs, paths, content-types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Cacheing and content negotiation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format manipulation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Translation to/from JSON</a:t>
            </a:r>
            <a:endParaRPr/>
          </a:p>
          <a:p>
            <a:pPr indent="-431800" lvl="0" marL="342900" rtl="0" algn="l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Readability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Security!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two-way transmission of requests and responses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 over TCP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essentially stateless (but. . . 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standard extensions for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approach</a:t>
            </a:r>
            <a:endParaRPr/>
          </a:p>
        </p:txBody>
      </p:sp>
      <p:sp>
        <p:nvSpPr>
          <p:cNvPr id="354" name="Google Shape;354;p5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Express + tsoa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routing, controllers, structure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Caching, etags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Decorations/annotations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Swagger generation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Security / Authentication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What exactly does what?</a:t>
            </a:r>
            <a:endParaRPr sz="3400"/>
          </a:p>
        </p:txBody>
      </p:sp>
      <p:sp>
        <p:nvSpPr>
          <p:cNvPr id="361" name="Google Shape;361;p5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08610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yarn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 package manager for Node (like npm)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Running Javascript on the server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Typescript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Adding type safety to node/js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Express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The web server and core HTTP support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tsoa 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Adds @GET, etc, and generates Swagger/OpenAPI (coming in later exercise)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typeorm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Maps typescript objects into databases neatly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nodemon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Checks for changed code and restarts tests/servers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newman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Runs postman tests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Clients?</a:t>
            </a:r>
            <a:endParaRPr/>
          </a:p>
        </p:txBody>
      </p:sp>
      <p:sp>
        <p:nvSpPr>
          <p:cNvPr id="368" name="Google Shape;368;p5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Typically HTTP clients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OpenAPI/Swagger can help you generate client code automatically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Multiple choices again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Python: httplib2, http.client, requests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Node: http, </a:t>
            </a:r>
            <a:r>
              <a:rPr lang="en-US"/>
              <a:t>axios, superagent, etc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Java: JAXRS, Apache HTTPClient, builtin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74" name="Google Shape;374;p5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REST concepts: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VERB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return code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well defined media types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Resource representation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hyperlinks for HATEOAS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Our sample Purchase service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Create an Order</a:t>
            </a:r>
            <a:endParaRPr/>
          </a:p>
        </p:txBody>
      </p:sp>
      <p:pic>
        <p:nvPicPr>
          <p:cNvPr id="386" name="Google Shape;38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235" y="290032"/>
            <a:ext cx="8936381" cy="52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393" name="Google Shape;39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177800"/>
            <a:ext cx="8445500" cy="65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3">
            <a:alphaModFix/>
          </a:blip>
          <a:srcRect b="0" l="0" r="30702" t="23580"/>
          <a:stretch/>
        </p:blipFill>
        <p:spPr>
          <a:xfrm>
            <a:off x="0" y="0"/>
            <a:ext cx="9144000" cy="604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“Verbs”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GET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read a document; should be “safe”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or modify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POST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a subordinate resource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DELETE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delete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(also HEAD, TRACE, OPTIONS, CONNECT and now PATCH)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VERBS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HEAD - just get the metadata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OPTIONS - which verbs are supported?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PATCH - just send the updates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Examples of Design Patterns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86030"/>
            <a:ext cx="5080000" cy="402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81600" y="1557430"/>
            <a:ext cx="3606800" cy="43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is a design pattern</a:t>
            </a:r>
            <a:endParaRPr/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Also characterized as an </a:t>
            </a:r>
            <a:r>
              <a:rPr b="1" i="1" lang="en-US"/>
              <a:t>Architectural Style </a:t>
            </a:r>
            <a:r>
              <a:rPr lang="en-US"/>
              <a:t>(aka an architecture design pattern)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722313" y="2730500"/>
            <a:ext cx="7772400" cy="136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Doesn’t REST just mean using HTTP?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